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7" r:id="rId1"/>
  </p:sldMasterIdLst>
  <p:sldIdLst>
    <p:sldId id="256" r:id="rId2"/>
    <p:sldId id="263" r:id="rId3"/>
    <p:sldId id="258" r:id="rId4"/>
    <p:sldId id="259" r:id="rId5"/>
    <p:sldId id="261" r:id="rId6"/>
    <p:sldId id="262" r:id="rId7"/>
    <p:sldId id="265" r:id="rId8"/>
    <p:sldId id="260"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811" y="67"/>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EA411067-E8BE-461E-B023-E735AC5276F5}" type="datetimeFigureOut">
              <a:rPr lang="en-US" smtClean="0"/>
              <a:t>10/25/2011</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2372FFB3-F6C4-4216-BB7C-6BA61271BBFE}"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A411067-E8BE-461E-B023-E735AC5276F5}" type="datetimeFigureOut">
              <a:rPr lang="en-US" smtClean="0"/>
              <a:t>10/25/2011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372FFB3-F6C4-4216-BB7C-6BA61271BBF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A411067-E8BE-461E-B023-E735AC5276F5}" type="datetimeFigureOut">
              <a:rPr lang="en-US" smtClean="0"/>
              <a:t>10/25/2011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372FFB3-F6C4-4216-BB7C-6BA61271BBFE}"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411067-E8BE-461E-B023-E735AC5276F5}" type="datetimeFigureOut">
              <a:rPr lang="en-US" smtClean="0"/>
              <a:t>10/25/2011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72FFB3-F6C4-4216-BB7C-6BA61271BBF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A411067-E8BE-461E-B023-E735AC5276F5}" type="datetimeFigureOut">
              <a:rPr lang="en-US" smtClean="0"/>
              <a:t>10/25/2011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372FFB3-F6C4-4216-BB7C-6BA61271BBF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A411067-E8BE-461E-B023-E735AC5276F5}" type="datetimeFigureOut">
              <a:rPr lang="en-US" smtClean="0"/>
              <a:t>10/25/2011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372FFB3-F6C4-4216-BB7C-6BA61271BBFE}"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A411067-E8BE-461E-B023-E735AC5276F5}" type="datetimeFigureOut">
              <a:rPr lang="en-US" smtClean="0"/>
              <a:t>10/25/2011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372FFB3-F6C4-4216-BB7C-6BA61271BBF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A411067-E8BE-461E-B023-E735AC5276F5}" type="datetimeFigureOut">
              <a:rPr lang="en-US" smtClean="0"/>
              <a:t>10/25/2011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2372FFB3-F6C4-4216-BB7C-6BA61271BBF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EA411067-E8BE-461E-B023-E735AC5276F5}" type="datetimeFigureOut">
              <a:rPr lang="en-US" smtClean="0"/>
              <a:t>10/25/2011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2372FFB3-F6C4-4216-BB7C-6BA61271BBF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EA411067-E8BE-461E-B023-E735AC5276F5}" type="datetimeFigureOut">
              <a:rPr lang="en-US" smtClean="0"/>
              <a:t>10/25/2011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2372FFB3-F6C4-4216-BB7C-6BA61271BBFE}"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A411067-E8BE-461E-B023-E735AC5276F5}" type="datetimeFigureOut">
              <a:rPr lang="en-US" smtClean="0"/>
              <a:t>10/25/2011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372FFB3-F6C4-4216-BB7C-6BA61271BBF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EA411067-E8BE-461E-B023-E735AC5276F5}" type="datetimeFigureOut">
              <a:rPr lang="en-US" smtClean="0"/>
              <a:t>10/25/2011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372FFB3-F6C4-4216-BB7C-6BA61271BBFE}"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EA411067-E8BE-461E-B023-E735AC5276F5}" type="datetimeFigureOut">
              <a:rPr lang="en-US" smtClean="0"/>
              <a:t>10/25/2011</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2372FFB3-F6C4-4216-BB7C-6BA61271BBFE}"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808" r:id="rId1"/>
    <p:sldLayoutId id="2147483809" r:id="rId2"/>
    <p:sldLayoutId id="2147483810" r:id="rId3"/>
    <p:sldLayoutId id="2147483811" r:id="rId4"/>
    <p:sldLayoutId id="2147483812" r:id="rId5"/>
    <p:sldLayoutId id="2147483813" r:id="rId6"/>
    <p:sldLayoutId id="2147483814" r:id="rId7"/>
    <p:sldLayoutId id="2147483815" r:id="rId8"/>
    <p:sldLayoutId id="2147483816" r:id="rId9"/>
    <p:sldLayoutId id="2147483817" r:id="rId10"/>
    <p:sldLayoutId id="2147483818" r:id="rId11"/>
    <p:sldLayoutId id="2147483819" r:id="rId12"/>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3886200"/>
            <a:ext cx="6172200" cy="1894362"/>
          </a:xfrm>
        </p:spPr>
        <p:txBody>
          <a:bodyPr>
            <a:normAutofit fontScale="90000"/>
          </a:bodyPr>
          <a:lstStyle/>
          <a:p>
            <a:r>
              <a:rPr lang="en-US" sz="4800" dirty="0" smtClean="0"/>
              <a:t>Clara Norales</a:t>
            </a:r>
            <a:br>
              <a:rPr lang="en-US" sz="4800" dirty="0" smtClean="0"/>
            </a:br>
            <a:r>
              <a:rPr lang="en-US" sz="1800" dirty="0" smtClean="0">
                <a:solidFill>
                  <a:schemeClr val="tx1"/>
                </a:solidFill>
              </a:rPr>
              <a:t>ED </a:t>
            </a:r>
            <a:r>
              <a:rPr lang="en-US" sz="1800" dirty="0">
                <a:solidFill>
                  <a:schemeClr val="tx1"/>
                </a:solidFill>
              </a:rPr>
              <a:t>7201T</a:t>
            </a:r>
            <a:br>
              <a:rPr lang="en-US" sz="1800" dirty="0">
                <a:solidFill>
                  <a:schemeClr val="tx1"/>
                </a:solidFill>
              </a:rPr>
            </a:br>
            <a:r>
              <a:rPr lang="en-US" sz="1800" dirty="0">
                <a:solidFill>
                  <a:schemeClr val="tx1"/>
                </a:solidFill>
              </a:rPr>
              <a:t>Dr. Sharon A. O’Connor-</a:t>
            </a:r>
            <a:r>
              <a:rPr lang="en-US" sz="1800" dirty="0" err="1">
                <a:solidFill>
                  <a:schemeClr val="tx1"/>
                </a:solidFill>
              </a:rPr>
              <a:t>Petruso</a:t>
            </a:r>
            <a:r>
              <a:rPr lang="en-US" sz="1800" dirty="0">
                <a:solidFill>
                  <a:schemeClr val="tx1"/>
                </a:solidFill>
              </a:rPr>
              <a:t/>
            </a:r>
            <a:br>
              <a:rPr lang="en-US" sz="1800" dirty="0">
                <a:solidFill>
                  <a:schemeClr val="tx1"/>
                </a:solidFill>
              </a:rPr>
            </a:br>
            <a:r>
              <a:rPr lang="en-US" sz="1800" dirty="0">
                <a:solidFill>
                  <a:schemeClr val="tx1"/>
                </a:solidFill>
              </a:rPr>
              <a:t>Fall 2011</a:t>
            </a:r>
            <a:r>
              <a:rPr lang="en-US" sz="4800" dirty="0">
                <a:solidFill>
                  <a:schemeClr val="tx1"/>
                </a:solidFill>
              </a:rPr>
              <a:t/>
            </a:r>
            <a:br>
              <a:rPr lang="en-US" sz="4800" dirty="0">
                <a:solidFill>
                  <a:schemeClr val="tx1"/>
                </a:solidFill>
              </a:rPr>
            </a:br>
            <a:endParaRPr lang="en-US" sz="4800" dirty="0"/>
          </a:p>
        </p:txBody>
      </p:sp>
      <p:sp>
        <p:nvSpPr>
          <p:cNvPr id="3" name="Subtitle 2"/>
          <p:cNvSpPr>
            <a:spLocks noGrp="1"/>
          </p:cNvSpPr>
          <p:nvPr>
            <p:ph type="body" idx="1"/>
          </p:nvPr>
        </p:nvSpPr>
        <p:spPr>
          <a:xfrm>
            <a:off x="1828800" y="533400"/>
            <a:ext cx="6705600" cy="1371600"/>
          </a:xfrm>
        </p:spPr>
        <p:txBody>
          <a:bodyPr>
            <a:normAutofit fontScale="25000" lnSpcReduction="20000"/>
          </a:bodyPr>
          <a:lstStyle/>
          <a:p>
            <a:r>
              <a:rPr lang="en-US" sz="20000" dirty="0" smtClean="0"/>
              <a:t>Using Technology </a:t>
            </a:r>
            <a:r>
              <a:rPr lang="en-US" sz="20000" dirty="0"/>
              <a:t>to </a:t>
            </a:r>
            <a:r>
              <a:rPr lang="en-US" sz="20000" dirty="0" smtClean="0"/>
              <a:t>Enhance Literacy </a:t>
            </a:r>
            <a:r>
              <a:rPr lang="en-US" sz="20000" dirty="0" smtClean="0"/>
              <a:t>of </a:t>
            </a:r>
            <a:r>
              <a:rPr lang="en-US" sz="20000" dirty="0"/>
              <a:t>ELL’s</a:t>
            </a:r>
            <a:endParaRPr lang="en-US" sz="20000" dirty="0" smtClean="0"/>
          </a:p>
          <a:p>
            <a:pPr algn="ctr"/>
            <a:endParaRPr lang="en-US" sz="20000" dirty="0" smtClean="0"/>
          </a:p>
          <a:p>
            <a:pPr algn="ctr"/>
            <a:endParaRPr lang="en-US" sz="20000" dirty="0"/>
          </a:p>
          <a:p>
            <a:pPr algn="ctr"/>
            <a:endParaRPr lang="en-US" sz="20000" dirty="0" smtClean="0"/>
          </a:p>
          <a:p>
            <a:pPr algn="ctr"/>
            <a:endParaRPr lang="en-US" sz="20000" dirty="0"/>
          </a:p>
          <a:p>
            <a:pPr algn="ctr"/>
            <a:endParaRPr lang="en-US" sz="20000" dirty="0" smtClean="0"/>
          </a:p>
          <a:p>
            <a:endParaRPr lang="en-US" dirty="0"/>
          </a:p>
        </p:txBody>
      </p:sp>
    </p:spTree>
    <p:extLst>
      <p:ext uri="{BB962C8B-B14F-4D97-AF65-F5344CB8AC3E}">
        <p14:creationId xmlns:p14="http://schemas.microsoft.com/office/powerpoint/2010/main" val="14694431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362200"/>
            <a:ext cx="7467600" cy="1143000"/>
          </a:xfrm>
        </p:spPr>
        <p:txBody>
          <a:bodyPr>
            <a:noAutofit/>
          </a:bodyPr>
          <a:lstStyle/>
          <a:p>
            <a:pPr algn="ctr"/>
            <a:r>
              <a:rPr lang="en-US" sz="3600" dirty="0"/>
              <a:t>Table of Content</a:t>
            </a:r>
            <a:br>
              <a:rPr lang="en-US" sz="3600" dirty="0"/>
            </a:br>
            <a:r>
              <a:rPr lang="en-US" sz="3600" dirty="0"/>
              <a:t/>
            </a:r>
            <a:br>
              <a:rPr lang="en-US" sz="3600" dirty="0"/>
            </a:br>
            <a:r>
              <a:rPr lang="en-US" sz="3600" dirty="0" smtClean="0"/>
              <a:t/>
            </a:r>
            <a:br>
              <a:rPr lang="en-US" sz="3600" dirty="0" smtClean="0"/>
            </a:br>
            <a:r>
              <a:rPr lang="en-US" sz="3600" dirty="0" smtClean="0"/>
              <a:t>-</a:t>
            </a:r>
            <a:r>
              <a:rPr lang="en-US" sz="3600" dirty="0"/>
              <a:t>Statement of the Problem</a:t>
            </a:r>
            <a:br>
              <a:rPr lang="en-US" sz="3600" dirty="0"/>
            </a:br>
            <a:r>
              <a:rPr lang="en-US" sz="3600" dirty="0"/>
              <a:t/>
            </a:r>
            <a:br>
              <a:rPr lang="en-US" sz="3600" dirty="0"/>
            </a:br>
            <a:r>
              <a:rPr lang="en-US" sz="3600" dirty="0"/>
              <a:t>-Review of Related Literature</a:t>
            </a:r>
            <a:br>
              <a:rPr lang="en-US" sz="3600" dirty="0"/>
            </a:br>
            <a:r>
              <a:rPr lang="en-US" sz="3600" dirty="0"/>
              <a:t/>
            </a:r>
            <a:br>
              <a:rPr lang="en-US" sz="3600" dirty="0"/>
            </a:br>
            <a:r>
              <a:rPr lang="en-US" sz="3600" dirty="0"/>
              <a:t>- Statement of the </a:t>
            </a:r>
            <a:r>
              <a:rPr lang="en-US" sz="3600" dirty="0" smtClean="0"/>
              <a:t>Hypothesis</a:t>
            </a:r>
            <a:r>
              <a:rPr lang="en-US" sz="3600" dirty="0"/>
              <a:t/>
            </a:r>
            <a:br>
              <a:rPr lang="en-US" sz="3600" dirty="0"/>
            </a:br>
            <a:r>
              <a:rPr lang="en-US" sz="3600" dirty="0"/>
              <a:t/>
            </a:r>
            <a:br>
              <a:rPr lang="en-US" sz="3600" dirty="0"/>
            </a:br>
            <a:endParaRPr lang="en-US" sz="3600" dirty="0"/>
          </a:p>
        </p:txBody>
      </p:sp>
    </p:spTree>
    <p:extLst>
      <p:ext uri="{BB962C8B-B14F-4D97-AF65-F5344CB8AC3E}">
        <p14:creationId xmlns:p14="http://schemas.microsoft.com/office/powerpoint/2010/main" val="17133698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7200" cy="1143000"/>
          </a:xfrm>
        </p:spPr>
        <p:txBody>
          <a:bodyPr>
            <a:noAutofit/>
          </a:bodyPr>
          <a:lstStyle/>
          <a:p>
            <a:pPr algn="ctr"/>
            <a:r>
              <a:rPr lang="en-US" sz="4800" b="1" dirty="0" smtClean="0"/>
              <a:t>Statement of the Problem</a:t>
            </a:r>
            <a:endParaRPr lang="en-US" sz="4800" b="1" dirty="0"/>
          </a:p>
        </p:txBody>
      </p:sp>
      <p:sp>
        <p:nvSpPr>
          <p:cNvPr id="3" name="Content Placeholder 2"/>
          <p:cNvSpPr>
            <a:spLocks noGrp="1"/>
          </p:cNvSpPr>
          <p:nvPr>
            <p:ph type="body" idx="1"/>
          </p:nvPr>
        </p:nvSpPr>
        <p:spPr>
          <a:xfrm>
            <a:off x="457200" y="1600200"/>
            <a:ext cx="8229600" cy="4873752"/>
          </a:xfrm>
        </p:spPr>
        <p:txBody>
          <a:bodyPr>
            <a:normAutofit fontScale="70000" lnSpcReduction="20000"/>
          </a:bodyPr>
          <a:lstStyle/>
          <a:p>
            <a:pPr marL="0" indent="0">
              <a:buNone/>
            </a:pPr>
            <a:r>
              <a:rPr lang="en-US" dirty="0" smtClean="0"/>
              <a:t> </a:t>
            </a:r>
            <a:r>
              <a:rPr lang="en-US" b="1" dirty="0"/>
              <a:t>It is no secret that ELL’s are having a hard time when it comes to learning the English language. Reason why I strongly believed that the incorporation of technology can enhance and speed up the learning process.  </a:t>
            </a:r>
          </a:p>
          <a:p>
            <a:pPr marL="0" indent="0">
              <a:buNone/>
            </a:pPr>
            <a:r>
              <a:rPr lang="en-US" b="1" dirty="0" smtClean="0"/>
              <a:t>According </a:t>
            </a:r>
            <a:r>
              <a:rPr lang="en-US" b="1" dirty="0"/>
              <a:t>to Christina Dukes in her article </a:t>
            </a:r>
            <a:r>
              <a:rPr lang="en-US" b="1" dirty="0" smtClean="0"/>
              <a:t>titled  </a:t>
            </a:r>
            <a:r>
              <a:rPr lang="en-US" b="1" u="sng" dirty="0"/>
              <a:t>Best Practices for Integrating Technology Into English Language Instruction</a:t>
            </a:r>
            <a:r>
              <a:rPr lang="en-US" b="1" dirty="0"/>
              <a:t> “The computer is an excellent resource for giving students the chance to practice English skills without worrying about the response of other classmates or even the teacher. As Butler-Pascoe (1997) explains, the untiring, non-judgmental nature of the computer makes it an ideal tool to help second language learners feel sufficiently secure to make and correct their own errors without embarrassment or anxiety.” I also believe that technology can </a:t>
            </a:r>
            <a:r>
              <a:rPr lang="en-US" b="1" dirty="0" smtClean="0"/>
              <a:t>also </a:t>
            </a:r>
            <a:r>
              <a:rPr lang="en-US" b="1" dirty="0"/>
              <a:t>improve students’ motivation to learn.</a:t>
            </a:r>
          </a:p>
          <a:p>
            <a:endParaRPr lang="en-US" dirty="0"/>
          </a:p>
        </p:txBody>
      </p:sp>
    </p:spTree>
    <p:extLst>
      <p:ext uri="{BB962C8B-B14F-4D97-AF65-F5344CB8AC3E}">
        <p14:creationId xmlns:p14="http://schemas.microsoft.com/office/powerpoint/2010/main" val="12225045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 y="152400"/>
            <a:ext cx="8534400" cy="563562"/>
          </a:xfrm>
        </p:spPr>
        <p:txBody>
          <a:bodyPr>
            <a:noAutofit/>
          </a:bodyPr>
          <a:lstStyle/>
          <a:p>
            <a:pPr algn="ctr"/>
            <a:r>
              <a:rPr lang="en-US" sz="4000" b="1" dirty="0" smtClean="0"/>
              <a:t>Review of Related Literature</a:t>
            </a:r>
            <a:endParaRPr lang="en-US" sz="4000" b="1" dirty="0"/>
          </a:p>
        </p:txBody>
      </p:sp>
      <p:sp>
        <p:nvSpPr>
          <p:cNvPr id="3" name="TextBox 2"/>
          <p:cNvSpPr txBox="1"/>
          <p:nvPr/>
        </p:nvSpPr>
        <p:spPr>
          <a:xfrm>
            <a:off x="685800" y="2514600"/>
            <a:ext cx="8001000" cy="923330"/>
          </a:xfrm>
          <a:prstGeom prst="rect">
            <a:avLst/>
          </a:prstGeom>
          <a:noFill/>
        </p:spPr>
        <p:txBody>
          <a:bodyPr wrap="square" rtlCol="0">
            <a:spAutoFit/>
          </a:bodyPr>
          <a:lstStyle/>
          <a:p>
            <a:r>
              <a:rPr lang="en-US" dirty="0" smtClean="0"/>
              <a:t> </a:t>
            </a:r>
            <a:endParaRPr lang="en-US" dirty="0"/>
          </a:p>
          <a:p>
            <a:r>
              <a:rPr lang="en-US" dirty="0"/>
              <a:t>	</a:t>
            </a:r>
          </a:p>
          <a:p>
            <a:r>
              <a:rPr lang="en-US" dirty="0" smtClean="0"/>
              <a:t> </a:t>
            </a:r>
            <a:endParaRPr lang="en-US" dirty="0"/>
          </a:p>
        </p:txBody>
      </p:sp>
      <p:sp>
        <p:nvSpPr>
          <p:cNvPr id="4" name="TextBox 3"/>
          <p:cNvSpPr txBox="1"/>
          <p:nvPr/>
        </p:nvSpPr>
        <p:spPr>
          <a:xfrm>
            <a:off x="152400" y="685800"/>
            <a:ext cx="8534400" cy="6401753"/>
          </a:xfrm>
          <a:prstGeom prst="rect">
            <a:avLst/>
          </a:prstGeom>
          <a:noFill/>
        </p:spPr>
        <p:txBody>
          <a:bodyPr wrap="square" rtlCol="0">
            <a:spAutoFit/>
          </a:bodyPr>
          <a:lstStyle/>
          <a:p>
            <a:pPr marL="365760" lvl="0" indent="-283464">
              <a:spcBef>
                <a:spcPts val="600"/>
              </a:spcBef>
              <a:buClr>
                <a:srgbClr val="3891A7"/>
              </a:buClr>
              <a:buSzPct val="80000"/>
              <a:buFont typeface="Wingdings 2"/>
              <a:buChar char=""/>
            </a:pPr>
            <a:r>
              <a:rPr lang="en-US" sz="3200" b="1" dirty="0" smtClean="0">
                <a:solidFill>
                  <a:prstClr val="black"/>
                </a:solidFill>
                <a:effectLst>
                  <a:outerShdw blurRad="38100" dist="38100" dir="2700000" algn="tl">
                    <a:srgbClr val="000000">
                      <a:alpha val="43137"/>
                    </a:srgbClr>
                  </a:outerShdw>
                </a:effectLst>
              </a:rPr>
              <a:t>Pros:</a:t>
            </a:r>
            <a:endParaRPr lang="en-US" sz="2800" b="1" dirty="0">
              <a:solidFill>
                <a:schemeClr val="accent5">
                  <a:lumMod val="60000"/>
                  <a:lumOff val="40000"/>
                </a:schemeClr>
              </a:solidFill>
              <a:effectLst>
                <a:outerShdw blurRad="38100" dist="38100" dir="2700000" algn="tl">
                  <a:srgbClr val="000000">
                    <a:alpha val="43137"/>
                  </a:srgbClr>
                </a:outerShdw>
              </a:effectLst>
            </a:endParaRPr>
          </a:p>
          <a:p>
            <a:pPr marL="285750" indent="-285750">
              <a:buFont typeface="Arial" pitchFamily="34" charset="0"/>
              <a:buChar char="•"/>
            </a:pPr>
            <a:r>
              <a:rPr lang="en-US" sz="2000" b="1" dirty="0" smtClean="0"/>
              <a:t>Using </a:t>
            </a:r>
            <a:r>
              <a:rPr lang="en-US" sz="2000" b="1" dirty="0" smtClean="0"/>
              <a:t>technology with English Language Learners (ELL) enables students to construct meaning in a digital </a:t>
            </a:r>
            <a:r>
              <a:rPr lang="en-US" sz="2000" b="1" dirty="0" err="1" smtClean="0"/>
              <a:t>environment.Teachers</a:t>
            </a:r>
            <a:r>
              <a:rPr lang="en-US" sz="2000" b="1" dirty="0" smtClean="0"/>
              <a:t> </a:t>
            </a:r>
            <a:r>
              <a:rPr lang="en-US" sz="2000" b="1" dirty="0" smtClean="0"/>
              <a:t>can provide an environment in which learning is authentic and activities are interesting to students (Healey &amp; </a:t>
            </a:r>
            <a:r>
              <a:rPr lang="en-US" sz="2000" b="1" dirty="0" err="1" smtClean="0"/>
              <a:t>Klinghammer</a:t>
            </a:r>
            <a:r>
              <a:rPr lang="en-US" sz="2000" b="1" dirty="0" smtClean="0"/>
              <a:t>, 2002).</a:t>
            </a:r>
          </a:p>
          <a:p>
            <a:pPr marL="285750" indent="-285750">
              <a:buFont typeface="Arial" pitchFamily="34" charset="0"/>
              <a:buChar char="•"/>
            </a:pPr>
            <a:endParaRPr lang="en-US" sz="2000" b="1" dirty="0"/>
          </a:p>
          <a:p>
            <a:pPr marL="285750" indent="-285750">
              <a:buFont typeface="Arial" pitchFamily="34" charset="0"/>
              <a:buChar char="•"/>
            </a:pPr>
            <a:r>
              <a:rPr lang="en-US" sz="2000" b="1" dirty="0" err="1" smtClean="0"/>
              <a:t>Multimdeia</a:t>
            </a:r>
            <a:r>
              <a:rPr lang="en-US" sz="2000" b="1" dirty="0" smtClean="0"/>
              <a:t> technology can be specially helpful for ELL’s because it can facilitate auditory skill development by intergrading visual representation with sound and animation (Bermudez &amp; </a:t>
            </a:r>
            <a:r>
              <a:rPr lang="en-US" sz="2000" b="1" dirty="0" err="1" smtClean="0"/>
              <a:t>Palubo</a:t>
            </a:r>
            <a:r>
              <a:rPr lang="en-US" sz="2000" b="1" dirty="0" smtClean="0"/>
              <a:t>, 1994; </a:t>
            </a:r>
            <a:r>
              <a:rPr lang="en-US" sz="2000" b="1" dirty="0" err="1" smtClean="0"/>
              <a:t>Mielke</a:t>
            </a:r>
            <a:r>
              <a:rPr lang="en-US" sz="2000" b="1" dirty="0" smtClean="0"/>
              <a:t> &amp; Flores, 1992-93).</a:t>
            </a:r>
          </a:p>
          <a:p>
            <a:pPr marL="285750" indent="-285750">
              <a:buFont typeface="Arial" pitchFamily="34" charset="0"/>
              <a:buChar char="•"/>
            </a:pPr>
            <a:endParaRPr lang="en-US" sz="2000" b="1" dirty="0"/>
          </a:p>
          <a:p>
            <a:pPr marL="285750" indent="-285750">
              <a:buFont typeface="Arial" pitchFamily="34" charset="0"/>
              <a:buChar char="•"/>
            </a:pPr>
            <a:r>
              <a:rPr lang="en-US" sz="2000" b="1" dirty="0" smtClean="0"/>
              <a:t>Web Quests are authentic Web based environment that support inquiry learning. According to Butler-Pascoe and </a:t>
            </a:r>
            <a:r>
              <a:rPr lang="en-US" sz="2000" b="1" dirty="0" err="1" smtClean="0"/>
              <a:t>Wiburg</a:t>
            </a:r>
            <a:r>
              <a:rPr lang="en-US" sz="2000" b="1" dirty="0" smtClean="0"/>
              <a:t> (2003), Web Quests contain:</a:t>
            </a:r>
          </a:p>
          <a:p>
            <a:pPr marL="742950" lvl="1" indent="-285750">
              <a:buFont typeface="Arial" pitchFamily="34" charset="0"/>
              <a:buChar char="•"/>
            </a:pPr>
            <a:r>
              <a:rPr lang="en-US" sz="2000" b="1" dirty="0"/>
              <a:t>A task that is meaningful and doable</a:t>
            </a:r>
            <a:r>
              <a:rPr lang="en-US" sz="2000" b="1" dirty="0" smtClean="0"/>
              <a:t>.</a:t>
            </a:r>
          </a:p>
          <a:p>
            <a:pPr marL="742950" lvl="1" indent="-285750">
              <a:buFont typeface="Arial" pitchFamily="34" charset="0"/>
              <a:buChar char="•"/>
            </a:pPr>
            <a:r>
              <a:rPr lang="en-US" sz="2000" b="1" dirty="0" smtClean="0"/>
              <a:t>A process for completing the task, often in groups.</a:t>
            </a:r>
            <a:endParaRPr lang="en-US" sz="2000" b="1" dirty="0"/>
          </a:p>
          <a:p>
            <a:pPr marL="742950" lvl="1" indent="-285750">
              <a:buFont typeface="Arial" pitchFamily="34" charset="0"/>
              <a:buChar char="•"/>
            </a:pPr>
            <a:r>
              <a:rPr lang="en-US" sz="2000" b="1" dirty="0" smtClean="0"/>
              <a:t>Information resources to support the task.</a:t>
            </a:r>
          </a:p>
          <a:p>
            <a:pPr marL="742950" lvl="1" indent="-285750">
              <a:buFont typeface="Arial" pitchFamily="34" charset="0"/>
              <a:buChar char="•"/>
            </a:pPr>
            <a:r>
              <a:rPr lang="en-US" sz="2000" b="1" dirty="0" smtClean="0"/>
              <a:t>Guidance on how to organize the information acquired.</a:t>
            </a:r>
          </a:p>
          <a:p>
            <a:pPr lvl="1"/>
            <a:endParaRPr lang="en-US" dirty="0" smtClean="0"/>
          </a:p>
        </p:txBody>
      </p:sp>
    </p:spTree>
    <p:extLst>
      <p:ext uri="{BB962C8B-B14F-4D97-AF65-F5344CB8AC3E}">
        <p14:creationId xmlns:p14="http://schemas.microsoft.com/office/powerpoint/2010/main" val="37051116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563562"/>
          </a:xfrm>
        </p:spPr>
        <p:txBody>
          <a:bodyPr>
            <a:noAutofit/>
          </a:bodyPr>
          <a:lstStyle/>
          <a:p>
            <a:r>
              <a:rPr lang="en-US" sz="2800" dirty="0" smtClean="0"/>
              <a:t>Review of Related Literature (continue)</a:t>
            </a:r>
            <a:endParaRPr lang="en-US" sz="2800" dirty="0"/>
          </a:p>
        </p:txBody>
      </p:sp>
      <p:sp>
        <p:nvSpPr>
          <p:cNvPr id="3" name="TextBox 2"/>
          <p:cNvSpPr txBox="1"/>
          <p:nvPr/>
        </p:nvSpPr>
        <p:spPr>
          <a:xfrm>
            <a:off x="457200" y="1143000"/>
            <a:ext cx="8305800" cy="369332"/>
          </a:xfrm>
          <a:prstGeom prst="rect">
            <a:avLst/>
          </a:prstGeom>
          <a:noFill/>
        </p:spPr>
        <p:txBody>
          <a:bodyPr wrap="square" rtlCol="0">
            <a:spAutoFit/>
          </a:bodyPr>
          <a:lstStyle/>
          <a:p>
            <a:endParaRPr lang="en-US" dirty="0"/>
          </a:p>
        </p:txBody>
      </p:sp>
      <p:sp>
        <p:nvSpPr>
          <p:cNvPr id="4" name="TextBox 3"/>
          <p:cNvSpPr txBox="1"/>
          <p:nvPr/>
        </p:nvSpPr>
        <p:spPr>
          <a:xfrm>
            <a:off x="152400" y="866001"/>
            <a:ext cx="8534400" cy="4985980"/>
          </a:xfrm>
          <a:prstGeom prst="rect">
            <a:avLst/>
          </a:prstGeom>
          <a:noFill/>
        </p:spPr>
        <p:txBody>
          <a:bodyPr wrap="square" rtlCol="0">
            <a:spAutoFit/>
          </a:bodyPr>
          <a:lstStyle/>
          <a:p>
            <a:pPr marL="285750" indent="-285750">
              <a:buFont typeface="Arial" pitchFamily="34" charset="0"/>
              <a:buChar char="•"/>
            </a:pPr>
            <a:r>
              <a:rPr lang="en-US" sz="2000" b="1" dirty="0" smtClean="0"/>
              <a:t> Computers allows students to become active learners in a one to one environment. Computers can incorporate various learning strategies as well as accommodate a variety of learning styles (Green, 2005).</a:t>
            </a:r>
          </a:p>
          <a:p>
            <a:pPr marL="285750" indent="-285750">
              <a:buFont typeface="Arial" pitchFamily="34" charset="0"/>
              <a:buChar char="•"/>
            </a:pPr>
            <a:endParaRPr lang="en-US" sz="2000" b="1" dirty="0"/>
          </a:p>
          <a:p>
            <a:pPr marL="285750" indent="-285750">
              <a:buFont typeface="Arial" pitchFamily="34" charset="0"/>
              <a:buChar char="•"/>
            </a:pPr>
            <a:r>
              <a:rPr lang="en-US" sz="2000" b="1" dirty="0" smtClean="0"/>
              <a:t> </a:t>
            </a:r>
            <a:r>
              <a:rPr lang="en-US" sz="2000" b="1" dirty="0" err="1" smtClean="0"/>
              <a:t>Pearman</a:t>
            </a:r>
            <a:r>
              <a:rPr lang="en-US" sz="2000" b="1" dirty="0" smtClean="0"/>
              <a:t> and </a:t>
            </a:r>
            <a:r>
              <a:rPr lang="en-US" sz="2000" b="1" dirty="0" err="1" smtClean="0"/>
              <a:t>Lefever</a:t>
            </a:r>
            <a:r>
              <a:rPr lang="en-US" sz="2000" b="1" dirty="0" smtClean="0"/>
              <a:t>-Davis (2006) found that CD-ROM storybooks could support reading comprehension for schoolchildren. Their work explored the use of the classroom computer; most relevant to the current research is the opportunity a CD-ROM provides to hear individual words in a text. </a:t>
            </a:r>
          </a:p>
          <a:p>
            <a:pPr marL="285750" indent="-285750">
              <a:buFont typeface="Arial" pitchFamily="34" charset="0"/>
              <a:buChar char="•"/>
            </a:pPr>
            <a:endParaRPr lang="en-US" sz="2000" b="1" dirty="0"/>
          </a:p>
          <a:p>
            <a:pPr marL="285750" indent="-285750">
              <a:buFont typeface="Arial" pitchFamily="34" charset="0"/>
              <a:buChar char="•"/>
            </a:pPr>
            <a:r>
              <a:rPr lang="en-US" sz="2000" b="1" dirty="0" smtClean="0"/>
              <a:t>The most widely claimed advantage of IWBs (Interactive Whiteboards) is that they motivate pupils because lessons are more enjoyable and interesting. Resulting in improved attention and behavior (</a:t>
            </a:r>
            <a:r>
              <a:rPr lang="en-US" sz="2000" b="1" dirty="0" err="1" smtClean="0"/>
              <a:t>Beeland</a:t>
            </a:r>
            <a:r>
              <a:rPr lang="en-US" sz="2000" b="1" dirty="0" smtClean="0"/>
              <a:t> 2002).  </a:t>
            </a:r>
          </a:p>
          <a:p>
            <a:pPr lvl="1"/>
            <a:endParaRPr lang="en-US" dirty="0" smtClean="0"/>
          </a:p>
        </p:txBody>
      </p:sp>
    </p:spTree>
    <p:extLst>
      <p:ext uri="{BB962C8B-B14F-4D97-AF65-F5344CB8AC3E}">
        <p14:creationId xmlns:p14="http://schemas.microsoft.com/office/powerpoint/2010/main" val="35799096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305800" cy="563562"/>
          </a:xfrm>
        </p:spPr>
        <p:txBody>
          <a:bodyPr>
            <a:normAutofit fontScale="90000"/>
          </a:bodyPr>
          <a:lstStyle/>
          <a:p>
            <a:r>
              <a:rPr lang="en-US" sz="3200" dirty="0"/>
              <a:t>Review of Related Literature (continue)</a:t>
            </a:r>
            <a:endParaRPr lang="en-US" dirty="0"/>
          </a:p>
        </p:txBody>
      </p:sp>
      <p:sp>
        <p:nvSpPr>
          <p:cNvPr id="4" name="TextBox 3"/>
          <p:cNvSpPr txBox="1"/>
          <p:nvPr/>
        </p:nvSpPr>
        <p:spPr>
          <a:xfrm>
            <a:off x="152400" y="685800"/>
            <a:ext cx="8534400" cy="6524863"/>
          </a:xfrm>
          <a:prstGeom prst="rect">
            <a:avLst/>
          </a:prstGeom>
          <a:noFill/>
        </p:spPr>
        <p:txBody>
          <a:bodyPr wrap="square" rtlCol="0">
            <a:spAutoFit/>
          </a:bodyPr>
          <a:lstStyle/>
          <a:p>
            <a:pPr marL="285750" indent="-285750">
              <a:buFont typeface="Arial" pitchFamily="34" charset="0"/>
              <a:buChar char="•"/>
            </a:pPr>
            <a:r>
              <a:rPr lang="en-US" sz="2000" b="1" dirty="0" smtClean="0"/>
              <a:t> Cummins also has suggested that the World Wide Web has great potential for providing ELL’s the visual and aural stimulation to render new concepts more comprehensible. By giving ELL’s the opportunity to engage with new content knowledge in multiple modalities, students are more likely to expand their competencies as they “collect, internalize, and consolidate their knowledge of language and then use it powerfully to extend their intellectual horizons and personal identities” (Cummings, 2000).</a:t>
            </a:r>
          </a:p>
          <a:p>
            <a:pPr marL="285750" indent="-285750">
              <a:buFont typeface="Arial" pitchFamily="34" charset="0"/>
              <a:buChar char="•"/>
            </a:pPr>
            <a:endParaRPr lang="en-US" sz="2000" b="1" dirty="0"/>
          </a:p>
          <a:p>
            <a:pPr marL="285750" indent="-285750">
              <a:buFont typeface="Arial" pitchFamily="34" charset="0"/>
              <a:buChar char="•"/>
            </a:pPr>
            <a:r>
              <a:rPr lang="en-US" sz="2000" b="1" dirty="0" smtClean="0"/>
              <a:t>Laptops help engage students in reading, software on laptops is utilized to help reading skills. Advantages for using computers in teaching writing skills are so compelling that many teachers in k-12 schools are trying them, even if it means rotating students to a few computers in the back of the room.  </a:t>
            </a:r>
          </a:p>
          <a:p>
            <a:pPr marL="285750" indent="-285750">
              <a:buFont typeface="Arial" pitchFamily="34" charset="0"/>
              <a:buChar char="•"/>
            </a:pPr>
            <a:endParaRPr lang="en-US" sz="2000" b="1" dirty="0"/>
          </a:p>
          <a:p>
            <a:pPr marL="285750" indent="-285750">
              <a:buFont typeface="Arial" pitchFamily="34" charset="0"/>
              <a:buChar char="•"/>
            </a:pPr>
            <a:r>
              <a:rPr lang="en-US" sz="2000" b="1" dirty="0" smtClean="0"/>
              <a:t> And Finally, the use of </a:t>
            </a:r>
            <a:r>
              <a:rPr lang="en-US" sz="2000" b="1" dirty="0"/>
              <a:t>blogs </a:t>
            </a:r>
            <a:r>
              <a:rPr lang="en-US" sz="2000" b="1" dirty="0" smtClean="0"/>
              <a:t>enhances </a:t>
            </a:r>
            <a:r>
              <a:rPr lang="en-US" sz="2000" b="1" dirty="0"/>
              <a:t>writing performance of students by providing opportunities for publishing writing drafts, receiving feedback from both the teacher and their </a:t>
            </a:r>
            <a:r>
              <a:rPr lang="en-US" sz="2000" b="1" dirty="0" smtClean="0"/>
              <a:t>friends, and enabling students </a:t>
            </a:r>
            <a:r>
              <a:rPr lang="en-US" sz="2000" b="1" dirty="0"/>
              <a:t>to give feedback to their peers and to see their </a:t>
            </a:r>
            <a:r>
              <a:rPr lang="en-US" sz="2000" b="1" dirty="0" smtClean="0"/>
              <a:t>feedback.</a:t>
            </a:r>
          </a:p>
          <a:p>
            <a:pPr lvl="1"/>
            <a:endParaRPr lang="en-US" dirty="0" smtClean="0"/>
          </a:p>
        </p:txBody>
      </p:sp>
    </p:spTree>
    <p:extLst>
      <p:ext uri="{BB962C8B-B14F-4D97-AF65-F5344CB8AC3E}">
        <p14:creationId xmlns:p14="http://schemas.microsoft.com/office/powerpoint/2010/main" val="27217628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76200"/>
            <a:ext cx="7498080" cy="563562"/>
          </a:xfrm>
        </p:spPr>
        <p:txBody>
          <a:bodyPr>
            <a:normAutofit/>
          </a:bodyPr>
          <a:lstStyle/>
          <a:p>
            <a:r>
              <a:rPr lang="en-US" sz="2800" dirty="0"/>
              <a:t>Review of Related Literature (continue)</a:t>
            </a:r>
          </a:p>
        </p:txBody>
      </p:sp>
      <p:sp>
        <p:nvSpPr>
          <p:cNvPr id="3" name="Text Placeholder 2"/>
          <p:cNvSpPr>
            <a:spLocks noGrp="1"/>
          </p:cNvSpPr>
          <p:nvPr>
            <p:ph type="body" idx="1"/>
          </p:nvPr>
        </p:nvSpPr>
        <p:spPr>
          <a:xfrm>
            <a:off x="1295400" y="533400"/>
            <a:ext cx="7498080" cy="4800600"/>
          </a:xfrm>
        </p:spPr>
        <p:txBody>
          <a:bodyPr/>
          <a:lstStyle/>
          <a:p>
            <a:r>
              <a:rPr lang="en-US" b="1" dirty="0" smtClean="0">
                <a:effectLst>
                  <a:outerShdw blurRad="38100" dist="38100" dir="2700000" algn="tl">
                    <a:srgbClr val="000000">
                      <a:alpha val="43137"/>
                    </a:srgbClr>
                  </a:outerShdw>
                </a:effectLst>
              </a:rPr>
              <a:t>Cons:</a:t>
            </a:r>
          </a:p>
          <a:p>
            <a:r>
              <a:rPr lang="en-US" sz="2000" b="1" dirty="0"/>
              <a:t>Using a Digital (LCD / Data) Projector in the </a:t>
            </a:r>
            <a:r>
              <a:rPr lang="en-US" sz="2000" b="1" dirty="0" smtClean="0"/>
              <a:t>Classroom: Technical </a:t>
            </a:r>
            <a:r>
              <a:rPr lang="en-US" sz="2000" b="1" dirty="0"/>
              <a:t>difficulties – technology doesn’t always work. Computers crash, hardware fails, bulbs burn-out… all when you least expect it</a:t>
            </a:r>
            <a:r>
              <a:rPr lang="en-US" sz="2000" b="1" dirty="0" smtClean="0"/>
              <a:t>.</a:t>
            </a:r>
          </a:p>
          <a:p>
            <a:r>
              <a:rPr lang="en-US" sz="2000" b="1" dirty="0"/>
              <a:t>Using a digital, interactive whiteboard (SMART Board) in the </a:t>
            </a:r>
            <a:r>
              <a:rPr lang="en-US" sz="2000" b="1" dirty="0" smtClean="0"/>
              <a:t>classroom:</a:t>
            </a:r>
          </a:p>
          <a:p>
            <a:pPr>
              <a:buFont typeface="Wingdings" pitchFamily="2" charset="2"/>
              <a:buChar char="Ø"/>
            </a:pPr>
            <a:r>
              <a:rPr lang="en-US" sz="2000" b="1" dirty="0"/>
              <a:t>Only 1 person at a time can use the SMART </a:t>
            </a:r>
            <a:r>
              <a:rPr lang="en-US" sz="2000" b="1" dirty="0" smtClean="0"/>
              <a:t>Board.</a:t>
            </a:r>
          </a:p>
          <a:p>
            <a:pPr>
              <a:buFont typeface="Wingdings" pitchFamily="2" charset="2"/>
              <a:buChar char="Ø"/>
            </a:pPr>
            <a:r>
              <a:rPr lang="en-US" sz="2000" b="1" dirty="0" smtClean="0"/>
              <a:t>You </a:t>
            </a:r>
            <a:r>
              <a:rPr lang="en-US" sz="2000" b="1" dirty="0"/>
              <a:t>have to move back and forth from the keyboard to the screen</a:t>
            </a:r>
            <a:r>
              <a:rPr lang="en-US" sz="2000" b="1" dirty="0" smtClean="0"/>
              <a:t>.</a:t>
            </a:r>
          </a:p>
          <a:p>
            <a:pPr>
              <a:buFont typeface="Wingdings" pitchFamily="2" charset="2"/>
              <a:buChar char="Ø"/>
            </a:pPr>
            <a:r>
              <a:rPr lang="en-US" sz="2000" b="1" dirty="0" smtClean="0"/>
              <a:t>Hard </a:t>
            </a:r>
            <a:r>
              <a:rPr lang="en-US" sz="2000" b="1" dirty="0"/>
              <a:t>to write</a:t>
            </a:r>
            <a:r>
              <a:rPr lang="en-US" sz="2000" b="1" dirty="0" smtClean="0"/>
              <a:t>.</a:t>
            </a:r>
          </a:p>
          <a:p>
            <a:pPr>
              <a:buFont typeface="Wingdings" pitchFamily="2" charset="2"/>
              <a:buChar char="Ø"/>
            </a:pPr>
            <a:r>
              <a:rPr lang="en-US" sz="2000" b="1"/>
              <a:t>The screen image and the SMART Board touch screen may get knocked out of alignment</a:t>
            </a:r>
            <a:endParaRPr lang="en-US" sz="2000" b="1" dirty="0"/>
          </a:p>
          <a:p>
            <a:pPr>
              <a:buFont typeface="Wingdings" pitchFamily="2" charset="2"/>
              <a:buChar char="Ø"/>
            </a:pPr>
            <a:endParaRPr lang="en-US" sz="2000" b="1" dirty="0"/>
          </a:p>
        </p:txBody>
      </p:sp>
    </p:spTree>
    <p:extLst>
      <p:ext uri="{BB962C8B-B14F-4D97-AF65-F5344CB8AC3E}">
        <p14:creationId xmlns:p14="http://schemas.microsoft.com/office/powerpoint/2010/main" val="27502348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dirty="0" smtClean="0"/>
              <a:t>Statement of the Hypothesis</a:t>
            </a:r>
            <a:endParaRPr lang="en-US" sz="4000" b="1" dirty="0"/>
          </a:p>
        </p:txBody>
      </p:sp>
      <p:sp>
        <p:nvSpPr>
          <p:cNvPr id="3" name="TextBox 2"/>
          <p:cNvSpPr txBox="1"/>
          <p:nvPr/>
        </p:nvSpPr>
        <p:spPr>
          <a:xfrm>
            <a:off x="457200" y="1752600"/>
            <a:ext cx="8229600" cy="4247317"/>
          </a:xfrm>
          <a:prstGeom prst="rect">
            <a:avLst/>
          </a:prstGeom>
          <a:noFill/>
        </p:spPr>
        <p:txBody>
          <a:bodyPr wrap="square" rtlCol="0">
            <a:spAutoFit/>
          </a:bodyPr>
          <a:lstStyle/>
          <a:p>
            <a:r>
              <a:rPr lang="en-US" sz="3600" b="1" dirty="0" smtClean="0"/>
              <a:t> </a:t>
            </a:r>
            <a:r>
              <a:rPr lang="en-US" sz="3600" dirty="0" smtClean="0"/>
              <a:t>By integrating technology based activities within the literacy </a:t>
            </a:r>
            <a:r>
              <a:rPr lang="en-US" sz="3600" dirty="0" smtClean="0"/>
              <a:t>block, </a:t>
            </a:r>
            <a:r>
              <a:rPr lang="en-US" sz="3600" dirty="0" smtClean="0"/>
              <a:t>over a four week period to </a:t>
            </a:r>
            <a:r>
              <a:rPr lang="en-US" sz="3600" dirty="0" smtClean="0"/>
              <a:t>15 sixth </a:t>
            </a:r>
            <a:r>
              <a:rPr lang="en-US" sz="3600" dirty="0" smtClean="0"/>
              <a:t>grade students at public school X in Brooklyn, New York, students will increase test scores in the English Language Arts curriculum.</a:t>
            </a:r>
          </a:p>
          <a:p>
            <a:endParaRPr lang="en-US" dirty="0"/>
          </a:p>
        </p:txBody>
      </p:sp>
    </p:spTree>
    <p:extLst>
      <p:ext uri="{BB962C8B-B14F-4D97-AF65-F5344CB8AC3E}">
        <p14:creationId xmlns:p14="http://schemas.microsoft.com/office/powerpoint/2010/main" val="41061942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52400"/>
            <a:ext cx="7498080" cy="304800"/>
          </a:xfrm>
        </p:spPr>
        <p:txBody>
          <a:bodyPr>
            <a:normAutofit fontScale="90000"/>
          </a:bodyPr>
          <a:lstStyle/>
          <a:p>
            <a:pPr algn="ctr"/>
            <a:r>
              <a:rPr lang="en-US" sz="3600" dirty="0" smtClean="0"/>
              <a:t>References</a:t>
            </a:r>
            <a:endParaRPr lang="en-US" sz="3600" dirty="0"/>
          </a:p>
        </p:txBody>
      </p:sp>
      <p:sp>
        <p:nvSpPr>
          <p:cNvPr id="3" name="Text Placeholder 2"/>
          <p:cNvSpPr>
            <a:spLocks noGrp="1"/>
          </p:cNvSpPr>
          <p:nvPr>
            <p:ph type="body" idx="1"/>
          </p:nvPr>
        </p:nvSpPr>
        <p:spPr>
          <a:xfrm>
            <a:off x="1371600" y="609600"/>
            <a:ext cx="7498080" cy="5943600"/>
          </a:xfrm>
        </p:spPr>
        <p:txBody>
          <a:bodyPr>
            <a:normAutofit fontScale="25000" lnSpcReduction="20000"/>
          </a:bodyPr>
          <a:lstStyle/>
          <a:p>
            <a:pPr marL="82296" indent="0">
              <a:buNone/>
            </a:pPr>
            <a:endParaRPr lang="en-US" sz="4800" dirty="0" smtClean="0"/>
          </a:p>
          <a:p>
            <a:r>
              <a:rPr lang="en-US" sz="4800" dirty="0"/>
              <a:t>Dukes, C. (2005). </a:t>
            </a:r>
            <a:r>
              <a:rPr lang="en-US" sz="4800" dirty="0" smtClean="0"/>
              <a:t>English Language Learners and Technology. </a:t>
            </a:r>
            <a:r>
              <a:rPr lang="en-US" sz="4800" i="1" dirty="0" err="1" smtClean="0"/>
              <a:t>Seir</a:t>
            </a:r>
            <a:r>
              <a:rPr lang="en-US" sz="4800" i="1" dirty="0" smtClean="0"/>
              <a:t>-Tec </a:t>
            </a:r>
            <a:r>
              <a:rPr lang="en-US" sz="4800" i="1" dirty="0"/>
              <a:t>News </a:t>
            </a:r>
            <a:r>
              <a:rPr lang="en-US" sz="4800" i="1" dirty="0" smtClean="0"/>
              <a:t>Wire</a:t>
            </a:r>
            <a:r>
              <a:rPr lang="en-US" sz="4800" dirty="0" smtClean="0"/>
              <a:t>. </a:t>
            </a:r>
            <a:r>
              <a:rPr lang="en-US" sz="4800" i="1" dirty="0" smtClean="0"/>
              <a:t>Volume </a:t>
            </a:r>
            <a:r>
              <a:rPr lang="en-US" sz="4800" i="1" dirty="0"/>
              <a:t>7</a:t>
            </a:r>
            <a:r>
              <a:rPr lang="en-US" sz="4800" dirty="0"/>
              <a:t> (6), 6</a:t>
            </a:r>
            <a:r>
              <a:rPr lang="en-US" sz="4800" dirty="0" smtClean="0"/>
              <a:t>.</a:t>
            </a:r>
            <a:endParaRPr lang="en-US" sz="4800" dirty="0"/>
          </a:p>
          <a:p>
            <a:pPr lvl="0"/>
            <a:r>
              <a:rPr lang="en-US" sz="4800" dirty="0"/>
              <a:t>Snyder, I. (1999). Literacy and technology studies: past, present, future.  </a:t>
            </a:r>
            <a:r>
              <a:rPr lang="en-US" sz="4800" i="1" dirty="0"/>
              <a:t>ACER Research Conference October 1999: Improving Literacy Learning.</a:t>
            </a:r>
            <a:r>
              <a:rPr lang="en-US" sz="4800" dirty="0"/>
              <a:t> 1-16</a:t>
            </a:r>
            <a:r>
              <a:rPr lang="en-US" sz="4800" dirty="0" smtClean="0"/>
              <a:t>.</a:t>
            </a:r>
          </a:p>
          <a:p>
            <a:pPr lvl="0"/>
            <a:r>
              <a:rPr lang="en-US" sz="4800" dirty="0" smtClean="0"/>
              <a:t>White</a:t>
            </a:r>
            <a:r>
              <a:rPr lang="en-US" sz="4800" dirty="0"/>
              <a:t>, E.L. &amp; Gillard, S. (2011). Technology-Based Literacy Instruction for English Language Learners. Journal of College Teaching &amp; Learning. Volume 8(6), 1-5.  </a:t>
            </a:r>
            <a:endParaRPr lang="en-US" sz="4800" dirty="0" smtClean="0"/>
          </a:p>
          <a:p>
            <a:pPr lvl="0"/>
            <a:r>
              <a:rPr lang="en-US" sz="4800" dirty="0" err="1" smtClean="0"/>
              <a:t>Daud</a:t>
            </a:r>
            <a:r>
              <a:rPr lang="en-US" sz="4800" dirty="0"/>
              <a:t>, N. M. &amp; </a:t>
            </a:r>
            <a:r>
              <a:rPr lang="en-US" sz="4800" dirty="0" err="1"/>
              <a:t>Husin</a:t>
            </a:r>
            <a:r>
              <a:rPr lang="en-US" sz="4800" dirty="0"/>
              <a:t>, Z. (2004). Developing critical thinking skills in computer-aided extended reading classes. British Journal of Educational Technology. Volume 35 (4), </a:t>
            </a:r>
            <a:r>
              <a:rPr lang="en-US" sz="4800" dirty="0" smtClean="0"/>
              <a:t>477-48.</a:t>
            </a:r>
          </a:p>
          <a:p>
            <a:pPr lvl="0"/>
            <a:r>
              <a:rPr lang="en-US" sz="4800" dirty="0" err="1" smtClean="0"/>
              <a:t>Lacina</a:t>
            </a:r>
            <a:r>
              <a:rPr lang="en-US" sz="4800" dirty="0"/>
              <a:t>, J. (2004/2005). Promoting Language Acquisitions: Technology and English Language Learners. Childhood Education. Volume 81 (2), 113-115</a:t>
            </a:r>
            <a:r>
              <a:rPr lang="en-US" sz="4800" dirty="0" smtClean="0"/>
              <a:t>.</a:t>
            </a:r>
            <a:endParaRPr lang="en-US" sz="4800" dirty="0"/>
          </a:p>
          <a:p>
            <a:pPr lvl="0"/>
            <a:r>
              <a:rPr lang="en-US" sz="4800" dirty="0" err="1" smtClean="0"/>
              <a:t>Foulger</a:t>
            </a:r>
            <a:r>
              <a:rPr lang="en-US" sz="4800" dirty="0"/>
              <a:t>, T. S. &amp; Jimenez-Silva, M. (2009). Enhancing the Writing Development of English Language Learners: Teaching Perceptions of Common Technology in Project-Based Learning. Journal of Research in Childhood Education. Volume 22 (2), 109-124.</a:t>
            </a:r>
          </a:p>
          <a:p>
            <a:pPr lvl="0"/>
            <a:r>
              <a:rPr lang="en-US" sz="4800" dirty="0" err="1" smtClean="0"/>
              <a:t>Padron</a:t>
            </a:r>
            <a:r>
              <a:rPr lang="en-US" sz="4800" dirty="0"/>
              <a:t>, Y. N. &amp; Waxman, H.C. (1996). Improving the Teaching and Learning of English Language Learners through Instructional Technology. International Journal of Instructional Media. Volume 23 (4), 341-354</a:t>
            </a:r>
            <a:r>
              <a:rPr lang="en-US" sz="4800" dirty="0" smtClean="0"/>
              <a:t>.</a:t>
            </a:r>
            <a:endParaRPr lang="en-US" sz="4800" dirty="0"/>
          </a:p>
          <a:p>
            <a:pPr lvl="0"/>
            <a:r>
              <a:rPr lang="en-US" sz="4800" dirty="0" smtClean="0"/>
              <a:t>Snyder</a:t>
            </a:r>
            <a:r>
              <a:rPr lang="en-US" sz="4800" dirty="0"/>
              <a:t>, I. (1999). Literacy and technology studies: past, present, future.  ACER Research Conference October 1999: Improving Literacy Learning. 1-16</a:t>
            </a:r>
            <a:r>
              <a:rPr lang="en-US" sz="4800" dirty="0" smtClean="0"/>
              <a:t>.</a:t>
            </a:r>
          </a:p>
          <a:p>
            <a:pPr lvl="0"/>
            <a:r>
              <a:rPr lang="en-US" sz="4800" dirty="0"/>
              <a:t>Lopez, Omar S. (2009). The Digital Learning Classroom: Improving English Language Learners’ academic Success in mathematics and reading using interactive whiteboard technology. Computers &amp; Education. Volume 54, 901-915</a:t>
            </a:r>
            <a:r>
              <a:rPr lang="en-US" sz="4800" dirty="0" smtClean="0"/>
              <a:t>.</a:t>
            </a:r>
          </a:p>
          <a:p>
            <a:pPr lvl="0"/>
            <a:r>
              <a:rPr lang="en-US" sz="4800" dirty="0"/>
              <a:t>Green, Timothy. (2005) Using Technology to Help English Language Students Develop Language Skills: A Home and School Connection. Multicultural Education. Winter 2005, 56-59</a:t>
            </a:r>
            <a:r>
              <a:rPr lang="en-US" sz="4800" dirty="0" smtClean="0"/>
              <a:t>.</a:t>
            </a:r>
          </a:p>
          <a:p>
            <a:pPr lvl="0"/>
            <a:r>
              <a:rPr lang="en-US" sz="4800" dirty="0" err="1"/>
              <a:t>Granoff</a:t>
            </a:r>
            <a:r>
              <a:rPr lang="en-US" sz="4800" dirty="0"/>
              <a:t>, S. &amp; Whiting, J. (2010) The Effects of Multimedia Input on Comprehension of a Short Story. TESL-EJ: Teaching English as a Second Language or Foreign Language. Volume 14 (2), 1-10</a:t>
            </a:r>
            <a:r>
              <a:rPr lang="en-US" sz="4800" dirty="0" smtClean="0"/>
              <a:t>.</a:t>
            </a:r>
          </a:p>
          <a:p>
            <a:pPr lvl="0"/>
            <a:r>
              <a:rPr lang="en-US" sz="4800" dirty="0"/>
              <a:t>Higgins, S., Smith, H.J., Wall, K. &amp; Miller, J. (2005). Interactive White Boards: boon or bandwagon? A critical review of the literature. Journal of Computer Assisted Learning. Volume 21, 91-101</a:t>
            </a:r>
            <a:r>
              <a:rPr lang="en-US" sz="4800" dirty="0" smtClean="0"/>
              <a:t>.</a:t>
            </a:r>
          </a:p>
          <a:p>
            <a:pPr lvl="0"/>
            <a:r>
              <a:rPr lang="en-US" sz="4800" dirty="0"/>
              <a:t>Rubinstein-Avila, E., Sox, Amanda. (2009). </a:t>
            </a:r>
            <a:r>
              <a:rPr lang="en-US" sz="4800" dirty="0" err="1"/>
              <a:t>WebQuests</a:t>
            </a:r>
            <a:r>
              <a:rPr lang="en-US" sz="4800" dirty="0"/>
              <a:t> for English Language Learners: Essential Elements for Design. Journal of Adolescents and Adult Literacy. 53 (1), 38-48</a:t>
            </a:r>
            <a:r>
              <a:rPr lang="en-US" sz="4800" dirty="0" smtClean="0"/>
              <a:t>.</a:t>
            </a:r>
          </a:p>
          <a:p>
            <a:pPr lvl="0"/>
            <a:r>
              <a:rPr lang="en-US" sz="4800" dirty="0" err="1"/>
              <a:t>Warschauer</a:t>
            </a:r>
            <a:r>
              <a:rPr lang="en-US" sz="4800" dirty="0"/>
              <a:t>, M. (2007). Laptops and Literacy: Learning in the Wireless Classroom. Journal of Literacy and </a:t>
            </a:r>
            <a:r>
              <a:rPr lang="en-US" sz="4800" dirty="0" err="1"/>
              <a:t>Technoogy</a:t>
            </a:r>
            <a:r>
              <a:rPr lang="en-US" sz="4800" dirty="0"/>
              <a:t>. Volume 8 (1), 49-53</a:t>
            </a:r>
            <a:r>
              <a:rPr lang="en-US" sz="4800" dirty="0" smtClean="0"/>
              <a:t>.</a:t>
            </a:r>
          </a:p>
          <a:p>
            <a:pPr lvl="0"/>
            <a:r>
              <a:rPr lang="en-US" sz="4800" dirty="0" err="1"/>
              <a:t>Arslan</a:t>
            </a:r>
            <a:r>
              <a:rPr lang="en-US" sz="4800" dirty="0"/>
              <a:t>, R.S., </a:t>
            </a:r>
            <a:r>
              <a:rPr lang="en-US" sz="4800" dirty="0" err="1"/>
              <a:t>Sahin</a:t>
            </a:r>
            <a:r>
              <a:rPr lang="en-US" sz="4800" dirty="0"/>
              <a:t>-Kizil, A. (2010). How can the use of blog software facilitates the writing process of English Language Learners? Computer Assisted Language Learning. Volume 23 (3), 183-197.</a:t>
            </a:r>
          </a:p>
          <a:p>
            <a:pPr marL="82296" lvl="0" indent="0">
              <a:buNone/>
            </a:pPr>
            <a:endParaRPr lang="en-US" sz="3700" dirty="0"/>
          </a:p>
          <a:p>
            <a:pPr lvl="0"/>
            <a:endParaRPr lang="en-US" sz="1050" dirty="0"/>
          </a:p>
          <a:p>
            <a:pPr lvl="0"/>
            <a:endParaRPr lang="en-US" sz="1050" dirty="0"/>
          </a:p>
          <a:p>
            <a:endParaRPr lang="en-US" sz="1050" dirty="0"/>
          </a:p>
        </p:txBody>
      </p:sp>
    </p:spTree>
    <p:extLst>
      <p:ext uri="{BB962C8B-B14F-4D97-AF65-F5344CB8AC3E}">
        <p14:creationId xmlns:p14="http://schemas.microsoft.com/office/powerpoint/2010/main" val="328899962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650</TotalTime>
  <Words>1295</Words>
  <Application>Microsoft Office PowerPoint</Application>
  <PresentationFormat>On-screen Show (4:3)</PresentationFormat>
  <Paragraphs>65</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Solstice</vt:lpstr>
      <vt:lpstr>Clara Norales ED 7201T Dr. Sharon A. O’Connor-Petruso Fall 2011 </vt:lpstr>
      <vt:lpstr>Table of Content   -Statement of the Problem  -Review of Related Literature  - Statement of the Hypothesis  </vt:lpstr>
      <vt:lpstr>Statement of the Problem</vt:lpstr>
      <vt:lpstr>Review of Related Literature</vt:lpstr>
      <vt:lpstr>Review of Related Literature (continue)</vt:lpstr>
      <vt:lpstr>Review of Related Literature (continue)</vt:lpstr>
      <vt:lpstr>Review of Related Literature (continue)</vt:lpstr>
      <vt:lpstr>Statement of the Hypothesis</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Clara Norales</dc:title>
  <dc:creator>ClaraG</dc:creator>
  <cp:lastModifiedBy>ClaraG</cp:lastModifiedBy>
  <cp:revision>32</cp:revision>
  <dcterms:created xsi:type="dcterms:W3CDTF">2011-10-19T02:19:24Z</dcterms:created>
  <dcterms:modified xsi:type="dcterms:W3CDTF">2011-10-26T04:28:53Z</dcterms:modified>
</cp:coreProperties>
</file>